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81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8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27904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PSAEK_PATRAS_APE_PLACE – Δημόσιος Χώρος με ΑΠΕ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0878"/>
            <a:ext cx="7978877" cy="23081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sz="2900" b="1" dirty="0">
                <a:solidFill>
                  <a:srgbClr val="C00000"/>
                </a:solidFill>
              </a:rPr>
              <a:t>7ος Πα</a:t>
            </a:r>
            <a:r>
              <a:rPr sz="2900" b="1" dirty="0" err="1">
                <a:solidFill>
                  <a:srgbClr val="C00000"/>
                </a:solidFill>
              </a:rPr>
              <a:t>νελλήνιος</a:t>
            </a:r>
            <a:r>
              <a:rPr sz="2900" b="1" dirty="0">
                <a:solidFill>
                  <a:srgbClr val="C00000"/>
                </a:solidFill>
              </a:rPr>
              <a:t> </a:t>
            </a:r>
            <a:r>
              <a:rPr sz="2900" b="1" dirty="0" err="1">
                <a:solidFill>
                  <a:srgbClr val="C00000"/>
                </a:solidFill>
              </a:rPr>
              <a:t>Δι</a:t>
            </a:r>
            <a:r>
              <a:rPr sz="2900" b="1" dirty="0">
                <a:solidFill>
                  <a:srgbClr val="C00000"/>
                </a:solidFill>
              </a:rPr>
              <a:t>αγωνισμός Ανοιχτών Τεχνολογιών στην Εκπαίδευση</a:t>
            </a:r>
            <a:endParaRPr sz="2900" b="1" dirty="0"/>
          </a:p>
          <a:p>
            <a:r>
              <a:rPr sz="2900" b="1" dirty="0" err="1">
                <a:solidFill>
                  <a:srgbClr val="C00000"/>
                </a:solidFill>
              </a:rPr>
              <a:t>Φορέ</a:t>
            </a:r>
            <a:r>
              <a:rPr sz="2900" b="1" dirty="0">
                <a:solidFill>
                  <a:srgbClr val="C00000"/>
                </a:solidFill>
              </a:rPr>
              <a:t>ας: Πειραματική ΣΑΕΚ Πάτρας</a:t>
            </a:r>
          </a:p>
          <a:p>
            <a:r>
              <a:rPr sz="2900" b="1" dirty="0" err="1">
                <a:solidFill>
                  <a:srgbClr val="C00000"/>
                </a:solidFill>
              </a:rPr>
              <a:t>Ειδικότητ</a:t>
            </a:r>
            <a:r>
              <a:rPr sz="2900" b="1" dirty="0">
                <a:solidFill>
                  <a:srgbClr val="C00000"/>
                </a:solidFill>
              </a:rPr>
              <a:t>α: Ανανεώσιμες Πηγές Ενέργειας</a:t>
            </a:r>
            <a:endParaRPr lang="el-GR" sz="2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3400" b="1" dirty="0">
                <a:solidFill>
                  <a:srgbClr val="C00000"/>
                </a:solidFill>
              </a:rPr>
              <a:t>Καταρτιζόμενος:  Ανδρέας </a:t>
            </a:r>
            <a:r>
              <a:rPr lang="el-GR" sz="3400" b="1" dirty="0" err="1">
                <a:solidFill>
                  <a:srgbClr val="C00000"/>
                </a:solidFill>
              </a:rPr>
              <a:t>Ρεμπούτσικας</a:t>
            </a:r>
            <a:endParaRPr lang="el-GR" sz="3400" b="1" dirty="0">
              <a:solidFill>
                <a:srgbClr val="C00000"/>
              </a:solidFill>
            </a:endParaRPr>
          </a:p>
          <a:p>
            <a:endParaRPr lang="el-G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8C598A-4432-EE2C-3717-5BE1A941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41" y="3428999"/>
            <a:ext cx="6194323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θήκη, κου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979C08D-8DF5-3E50-E593-38DA2AE8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8" y="530942"/>
            <a:ext cx="7300453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Αν</a:t>
            </a:r>
            <a:r>
              <a:rPr dirty="0">
                <a:solidFill>
                  <a:srgbClr val="C00000"/>
                </a:solidFill>
              </a:rPr>
              <a:t>αμεν</a:t>
            </a:r>
            <a:r>
              <a:rPr lang="el-GR" dirty="0">
                <a:solidFill>
                  <a:srgbClr val="C00000"/>
                </a:solidFill>
              </a:rPr>
              <a:t>ο</a:t>
            </a:r>
            <a:r>
              <a:rPr dirty="0" err="1">
                <a:solidFill>
                  <a:srgbClr val="C00000"/>
                </a:solidFill>
              </a:rPr>
              <a:t>μεν</a:t>
            </a:r>
            <a:r>
              <a:rPr dirty="0">
                <a:solidFill>
                  <a:srgbClr val="C00000"/>
                </a:solidFill>
              </a:rPr>
              <a:t>α Οφέλη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Εκ</a:t>
            </a:r>
            <a:r>
              <a:rPr dirty="0">
                <a:solidFill>
                  <a:srgbClr val="C00000"/>
                </a:solidFill>
              </a:rPr>
              <a:t>παίδευση σε τεχνολογίες ΑΠΕ και αυτοματισμούς</a:t>
            </a:r>
          </a:p>
          <a:p>
            <a:r>
              <a:rPr dirty="0" err="1">
                <a:solidFill>
                  <a:srgbClr val="C00000"/>
                </a:solidFill>
              </a:rPr>
              <a:t>Ευ</a:t>
            </a:r>
            <a:r>
              <a:rPr dirty="0">
                <a:solidFill>
                  <a:srgbClr val="C00000"/>
                </a:solidFill>
              </a:rPr>
              <a:t>αισθητοποίηση για την προσβασιμότητα</a:t>
            </a:r>
          </a:p>
          <a:p>
            <a:r>
              <a:rPr dirty="0" err="1">
                <a:solidFill>
                  <a:srgbClr val="C00000"/>
                </a:solidFill>
              </a:rPr>
              <a:t>Προώθηση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οικολογικής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συνείδησης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μέσω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της</a:t>
            </a:r>
            <a:r>
              <a:rPr dirty="0">
                <a:solidFill>
                  <a:srgbClr val="C00000"/>
                </a:solidFill>
              </a:rPr>
              <a:t> ανα</a:t>
            </a:r>
            <a:r>
              <a:rPr dirty="0" err="1">
                <a:solidFill>
                  <a:srgbClr val="C00000"/>
                </a:solidFill>
              </a:rPr>
              <a:t>κύκλωσης</a:t>
            </a:r>
            <a:endParaRPr dirty="0">
              <a:solidFill>
                <a:srgbClr val="C00000"/>
              </a:solidFill>
            </a:endParaRPr>
          </a:p>
          <a:p>
            <a:r>
              <a:rPr dirty="0" err="1">
                <a:solidFill>
                  <a:srgbClr val="C00000"/>
                </a:solidFill>
              </a:rPr>
              <a:t>Ανά</a:t>
            </a:r>
            <a:r>
              <a:rPr dirty="0">
                <a:solidFill>
                  <a:srgbClr val="C00000"/>
                </a:solidFill>
              </a:rPr>
              <a:t>πτυξη δεξιοτήτων STEM και συνεργασίας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solidFill>
                  <a:srgbClr val="C00000"/>
                </a:solidFill>
              </a:rPr>
              <a:t>Συμ</a:t>
            </a:r>
            <a:r>
              <a:rPr dirty="0">
                <a:solidFill>
                  <a:srgbClr val="C00000"/>
                </a:solidFill>
              </a:rPr>
              <a:t>περ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dirty="0" err="1">
                <a:solidFill>
                  <a:srgbClr val="C00000"/>
                </a:solidFill>
              </a:rPr>
              <a:t>σμ</a:t>
            </a:r>
            <a:r>
              <a:rPr dirty="0">
                <a:solidFill>
                  <a:srgbClr val="C00000"/>
                </a:solidFill>
              </a:rPr>
              <a:t>ατα &amp; Μελλοντικές Δρ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dirty="0" err="1">
                <a:solidFill>
                  <a:srgbClr val="C00000"/>
                </a:solidFill>
              </a:rPr>
              <a:t>σεις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Δημιουργί</a:t>
            </a:r>
            <a:r>
              <a:rPr dirty="0">
                <a:solidFill>
                  <a:srgbClr val="C00000"/>
                </a:solidFill>
              </a:rPr>
              <a:t>α προτύπου δημόσιου χώρου</a:t>
            </a:r>
          </a:p>
          <a:p>
            <a:r>
              <a:rPr dirty="0">
                <a:solidFill>
                  <a:srgbClr val="C00000"/>
                </a:solidFill>
              </a:rPr>
              <a:t>Επ</a:t>
            </a:r>
            <a:r>
              <a:rPr dirty="0" err="1">
                <a:solidFill>
                  <a:srgbClr val="C00000"/>
                </a:solidFill>
              </a:rPr>
              <a:t>έκτ</a:t>
            </a:r>
            <a:r>
              <a:rPr dirty="0">
                <a:solidFill>
                  <a:srgbClr val="C00000"/>
                </a:solidFill>
              </a:rPr>
              <a:t>αση εφαρμογής σε πραγματικές αστικές περιοχές</a:t>
            </a:r>
          </a:p>
          <a:p>
            <a:r>
              <a:rPr dirty="0" err="1">
                <a:solidFill>
                  <a:srgbClr val="C00000"/>
                </a:solidFill>
              </a:rPr>
              <a:t>Συνεχιζόμενη</a:t>
            </a:r>
            <a:r>
              <a:rPr dirty="0">
                <a:solidFill>
                  <a:srgbClr val="C00000"/>
                </a:solidFill>
              </a:rPr>
              <a:t> α</a:t>
            </a:r>
            <a:r>
              <a:rPr dirty="0" err="1">
                <a:solidFill>
                  <a:srgbClr val="C00000"/>
                </a:solidFill>
              </a:rPr>
              <a:t>νά</a:t>
            </a:r>
            <a:r>
              <a:rPr dirty="0">
                <a:solidFill>
                  <a:srgbClr val="C00000"/>
                </a:solidFill>
              </a:rPr>
              <a:t>πτυξη μέσω νέων έργων ανοιχτών τεχνολογιών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Ευχ</a:t>
            </a:r>
            <a:r>
              <a:rPr dirty="0">
                <a:solidFill>
                  <a:srgbClr val="C00000"/>
                </a:solidFill>
              </a:rPr>
              <a:t>αριστ</a:t>
            </a:r>
            <a:r>
              <a:rPr lang="el-GR" dirty="0">
                <a:solidFill>
                  <a:srgbClr val="C00000"/>
                </a:solidFill>
              </a:rPr>
              <a:t>ι</a:t>
            </a:r>
            <a:r>
              <a:rPr dirty="0" err="1">
                <a:solidFill>
                  <a:srgbClr val="C00000"/>
                </a:solidFill>
              </a:rPr>
              <a:t>ες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Ευχ</a:t>
            </a:r>
            <a:r>
              <a:rPr dirty="0">
                <a:solidFill>
                  <a:srgbClr val="C00000"/>
                </a:solidFill>
              </a:rPr>
              <a:t>αριστούμε για την προσοχή σας!</a:t>
            </a:r>
          </a:p>
          <a:p>
            <a:r>
              <a:rPr dirty="0" err="1">
                <a:solidFill>
                  <a:srgbClr val="C00000"/>
                </a:solidFill>
              </a:rPr>
              <a:t>Οι</a:t>
            </a:r>
            <a:r>
              <a:rPr dirty="0">
                <a:solidFill>
                  <a:srgbClr val="C00000"/>
                </a:solidFill>
              </a:rPr>
              <a:t> κατα</a:t>
            </a:r>
            <a:r>
              <a:rPr dirty="0" err="1">
                <a:solidFill>
                  <a:srgbClr val="C00000"/>
                </a:solidFill>
              </a:rPr>
              <a:t>ρτιζόμενοι</a:t>
            </a:r>
            <a:r>
              <a:rPr dirty="0">
                <a:solidFill>
                  <a:srgbClr val="C00000"/>
                </a:solidFill>
              </a:rPr>
              <a:t> και </a:t>
            </a:r>
            <a:r>
              <a:rPr dirty="0" err="1">
                <a:solidFill>
                  <a:srgbClr val="C00000"/>
                </a:solidFill>
              </a:rPr>
              <a:t>εκ</a:t>
            </a:r>
            <a:r>
              <a:rPr dirty="0">
                <a:solidFill>
                  <a:srgbClr val="C00000"/>
                </a:solidFill>
              </a:rPr>
              <a:t>παιδευτές της ΠΣΑΕΚ Πάτρας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013" y="618518"/>
            <a:ext cx="6117546" cy="448281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C00000"/>
                </a:solidFill>
              </a:rPr>
              <a:t>Σκο</a:t>
            </a:r>
            <a:r>
              <a:rPr b="1" dirty="0">
                <a:solidFill>
                  <a:srgbClr val="C00000"/>
                </a:solidFill>
              </a:rPr>
              <a:t>π</a:t>
            </a:r>
            <a:r>
              <a:rPr lang="el-GR" b="1" dirty="0">
                <a:solidFill>
                  <a:srgbClr val="C00000"/>
                </a:solidFill>
              </a:rPr>
              <a:t>ο</a:t>
            </a:r>
            <a:r>
              <a:rPr b="1" dirty="0">
                <a:solidFill>
                  <a:srgbClr val="C00000"/>
                </a:solidFill>
              </a:rPr>
              <a:t>ς </a:t>
            </a:r>
            <a:r>
              <a:rPr b="1" dirty="0" err="1">
                <a:solidFill>
                  <a:srgbClr val="C00000"/>
                </a:solidFill>
              </a:rPr>
              <a:t>του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lang="el-GR" b="1" dirty="0">
                <a:solidFill>
                  <a:srgbClr val="C00000"/>
                </a:solidFill>
              </a:rPr>
              <a:t>ε</a:t>
            </a:r>
            <a:r>
              <a:rPr b="1" dirty="0" err="1">
                <a:solidFill>
                  <a:srgbClr val="C00000"/>
                </a:solidFill>
              </a:rPr>
              <a:t>ργου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4619"/>
            <a:ext cx="7429499" cy="4596582"/>
          </a:xfrm>
        </p:spPr>
        <p:txBody>
          <a:bodyPr>
            <a:normAutofit/>
          </a:bodyPr>
          <a:lstStyle/>
          <a:p>
            <a:r>
              <a:rPr sz="3200" dirty="0" err="1">
                <a:solidFill>
                  <a:srgbClr val="C00000"/>
                </a:solidFill>
              </a:rPr>
              <a:t>Δημιουργί</a:t>
            </a:r>
            <a:r>
              <a:rPr sz="3200" dirty="0">
                <a:solidFill>
                  <a:srgbClr val="C00000"/>
                </a:solidFill>
              </a:rPr>
              <a:t>α καινοτόμου δημόσιου χώρου</a:t>
            </a:r>
          </a:p>
          <a:p>
            <a:r>
              <a:rPr sz="3200" dirty="0" err="1">
                <a:solidFill>
                  <a:srgbClr val="C00000"/>
                </a:solidFill>
              </a:rPr>
              <a:t>Συνδυ</a:t>
            </a:r>
            <a:r>
              <a:rPr sz="3200" dirty="0">
                <a:solidFill>
                  <a:srgbClr val="C00000"/>
                </a:solidFill>
              </a:rPr>
              <a:t>ασμός ανοιχτού σχεδιασμού, προστασίας ιδιωτικότητας και κοινωνικής συνάντησης</a:t>
            </a:r>
          </a:p>
          <a:p>
            <a:r>
              <a:rPr sz="3200" dirty="0" err="1">
                <a:solidFill>
                  <a:srgbClr val="C00000"/>
                </a:solidFill>
              </a:rPr>
              <a:t>Αν</a:t>
            </a:r>
            <a:r>
              <a:rPr sz="3200" dirty="0">
                <a:solidFill>
                  <a:srgbClr val="C00000"/>
                </a:solidFill>
              </a:rPr>
              <a:t>αζήτηση λύσεων για το άτομο και το συλλογικό σώμα των κοινωνιών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175" y="618518"/>
            <a:ext cx="3864078" cy="812076"/>
          </a:xfrm>
        </p:spPr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Περιγρ</a:t>
            </a:r>
            <a:r>
              <a:rPr dirty="0">
                <a:solidFill>
                  <a:srgbClr val="C00000"/>
                </a:solidFill>
              </a:rPr>
              <a:t>αφ</a:t>
            </a:r>
            <a:r>
              <a:rPr lang="el-GR" dirty="0">
                <a:solidFill>
                  <a:srgbClr val="C00000"/>
                </a:solidFill>
              </a:rPr>
              <a:t>η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lang="el-GR" dirty="0">
                <a:solidFill>
                  <a:srgbClr val="C00000"/>
                </a:solidFill>
              </a:rPr>
              <a:t>ε</a:t>
            </a:r>
            <a:r>
              <a:rPr dirty="0" err="1">
                <a:solidFill>
                  <a:srgbClr val="C00000"/>
                </a:solidFill>
              </a:rPr>
              <a:t>ργου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C00000"/>
                </a:solidFill>
              </a:rPr>
              <a:t>Κατα</a:t>
            </a:r>
            <a:r>
              <a:rPr dirty="0" err="1">
                <a:solidFill>
                  <a:srgbClr val="C00000"/>
                </a:solidFill>
              </a:rPr>
              <a:t>σκευή</a:t>
            </a:r>
            <a:r>
              <a:rPr dirty="0">
                <a:solidFill>
                  <a:srgbClr val="C00000"/>
                </a:solidFill>
              </a:rPr>
              <a:t> πλα</a:t>
            </a:r>
            <a:r>
              <a:rPr dirty="0" err="1">
                <a:solidFill>
                  <a:srgbClr val="C00000"/>
                </a:solidFill>
              </a:rPr>
              <a:t>τεί</a:t>
            </a:r>
            <a:r>
              <a:rPr dirty="0">
                <a:solidFill>
                  <a:srgbClr val="C00000"/>
                </a:solidFill>
              </a:rPr>
              <a:t>ας με δημόσιες τουαλέτες</a:t>
            </a:r>
          </a:p>
          <a:p>
            <a:r>
              <a:rPr dirty="0" err="1">
                <a:solidFill>
                  <a:srgbClr val="C00000"/>
                </a:solidFill>
              </a:rPr>
              <a:t>Ενεργει</a:t>
            </a:r>
            <a:r>
              <a:rPr dirty="0">
                <a:solidFill>
                  <a:srgbClr val="C00000"/>
                </a:solidFill>
              </a:rPr>
              <a:t>ακή τροφοδοσία από Ανανεώσιμες Πηγές Ενέργειας (ΑΠΕ)</a:t>
            </a:r>
          </a:p>
          <a:p>
            <a:r>
              <a:rPr dirty="0" err="1">
                <a:solidFill>
                  <a:srgbClr val="C00000"/>
                </a:solidFill>
              </a:rPr>
              <a:t>Αυτομ</a:t>
            </a:r>
            <a:r>
              <a:rPr dirty="0">
                <a:solidFill>
                  <a:srgbClr val="C00000"/>
                </a:solidFill>
              </a:rPr>
              <a:t>ατισμοί και αισθητήρες για ΑμεΑ</a:t>
            </a:r>
          </a:p>
          <a:p>
            <a:r>
              <a:rPr dirty="0" err="1">
                <a:solidFill>
                  <a:srgbClr val="C00000"/>
                </a:solidFill>
              </a:rPr>
              <a:t>Αν</a:t>
            </a:r>
            <a:r>
              <a:rPr dirty="0">
                <a:solidFill>
                  <a:srgbClr val="C00000"/>
                </a:solidFill>
              </a:rPr>
              <a:t>ακύκλωση απορριμμάτων για περιβαλλοντική βιωσιμότητα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445" y="618518"/>
            <a:ext cx="4188542" cy="782579"/>
          </a:xfrm>
        </p:spPr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Τεχνολογικ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dirty="0">
                <a:solidFill>
                  <a:srgbClr val="C00000"/>
                </a:solidFill>
              </a:rPr>
              <a:t> Μ</a:t>
            </a:r>
            <a:r>
              <a:rPr lang="el-GR" dirty="0">
                <a:solidFill>
                  <a:srgbClr val="C00000"/>
                </a:solidFill>
              </a:rPr>
              <a:t>ε</a:t>
            </a:r>
            <a:r>
              <a:rPr dirty="0">
                <a:solidFill>
                  <a:srgbClr val="C00000"/>
                </a:solidFill>
              </a:rPr>
              <a:t>σα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Λογισμικό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σχεδί</a:t>
            </a:r>
            <a:r>
              <a:rPr dirty="0">
                <a:solidFill>
                  <a:srgbClr val="C00000"/>
                </a:solidFill>
              </a:rPr>
              <a:t>ασης: Tinkercad</a:t>
            </a:r>
          </a:p>
          <a:p>
            <a:r>
              <a:rPr dirty="0">
                <a:solidFill>
                  <a:srgbClr val="C00000"/>
                </a:solidFill>
              </a:rPr>
              <a:t>3D </a:t>
            </a:r>
            <a:r>
              <a:rPr dirty="0" err="1">
                <a:solidFill>
                  <a:srgbClr val="C00000"/>
                </a:solidFill>
              </a:rPr>
              <a:t>εκτύ</a:t>
            </a:r>
            <a:r>
              <a:rPr dirty="0">
                <a:solidFill>
                  <a:srgbClr val="C00000"/>
                </a:solidFill>
              </a:rPr>
              <a:t>πωση των δομικών στοιχείων</a:t>
            </a:r>
          </a:p>
          <a:p>
            <a:r>
              <a:rPr dirty="0">
                <a:solidFill>
                  <a:srgbClr val="C00000"/>
                </a:solidFill>
              </a:rPr>
              <a:t>Arduino UNO </a:t>
            </a:r>
            <a:r>
              <a:rPr dirty="0" err="1">
                <a:solidFill>
                  <a:srgbClr val="C00000"/>
                </a:solidFill>
              </a:rPr>
              <a:t>γι</a:t>
            </a:r>
            <a:r>
              <a:rPr dirty="0">
                <a:solidFill>
                  <a:srgbClr val="C00000"/>
                </a:solidFill>
              </a:rPr>
              <a:t>α έλεγχο αισθητήρων και αυτοματισμών</a:t>
            </a:r>
          </a:p>
          <a:p>
            <a:r>
              <a:rPr dirty="0" err="1">
                <a:solidFill>
                  <a:srgbClr val="C00000"/>
                </a:solidFill>
              </a:rPr>
              <a:t>Χρήση</a:t>
            </a:r>
            <a:r>
              <a:rPr dirty="0">
                <a:solidFill>
                  <a:srgbClr val="C00000"/>
                </a:solidFill>
              </a:rPr>
              <a:t> LED, </a:t>
            </a:r>
            <a:r>
              <a:rPr dirty="0" err="1">
                <a:solidFill>
                  <a:srgbClr val="C00000"/>
                </a:solidFill>
              </a:rPr>
              <a:t>σερ</a:t>
            </a:r>
            <a:r>
              <a:rPr dirty="0">
                <a:solidFill>
                  <a:srgbClr val="C00000"/>
                </a:solidFill>
              </a:rPr>
              <a:t>βοκινητήρων, αντλιών κλπ.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C00000"/>
                </a:solidFill>
              </a:rPr>
              <a:t>Κα</a:t>
            </a:r>
            <a:r>
              <a:rPr dirty="0" err="1">
                <a:solidFill>
                  <a:srgbClr val="C00000"/>
                </a:solidFill>
              </a:rPr>
              <a:t>ινοτομ</a:t>
            </a:r>
            <a:r>
              <a:rPr lang="el-GR" dirty="0">
                <a:solidFill>
                  <a:srgbClr val="C00000"/>
                </a:solidFill>
              </a:rPr>
              <a:t>ι</a:t>
            </a:r>
            <a:r>
              <a:rPr dirty="0" err="1">
                <a:solidFill>
                  <a:srgbClr val="C00000"/>
                </a:solidFill>
              </a:rPr>
              <a:t>ες</a:t>
            </a:r>
            <a:r>
              <a:rPr dirty="0">
                <a:solidFill>
                  <a:srgbClr val="C00000"/>
                </a:solidFill>
              </a:rPr>
              <a:t> &amp; Χαρα</a:t>
            </a:r>
            <a:r>
              <a:rPr dirty="0" err="1">
                <a:solidFill>
                  <a:srgbClr val="C00000"/>
                </a:solidFill>
              </a:rPr>
              <a:t>κτηριστικ</a:t>
            </a:r>
            <a:r>
              <a:rPr lang="el-GR" dirty="0">
                <a:solidFill>
                  <a:srgbClr val="C00000"/>
                </a:solidFill>
              </a:rPr>
              <a:t>α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C00000"/>
                </a:solidFill>
              </a:rPr>
              <a:t>Αυτόμ</a:t>
            </a:r>
            <a:r>
              <a:rPr dirty="0">
                <a:solidFill>
                  <a:srgbClr val="C00000"/>
                </a:solidFill>
              </a:rPr>
              <a:t>ατος φωτισμός με LED</a:t>
            </a:r>
          </a:p>
          <a:p>
            <a:r>
              <a:rPr dirty="0" err="1">
                <a:solidFill>
                  <a:srgbClr val="C00000"/>
                </a:solidFill>
              </a:rPr>
              <a:t>Αισθητήρες</a:t>
            </a:r>
            <a:r>
              <a:rPr dirty="0">
                <a:solidFill>
                  <a:srgbClr val="C00000"/>
                </a:solidFill>
              </a:rPr>
              <a:t> π</a:t>
            </a:r>
            <a:r>
              <a:rPr dirty="0" err="1">
                <a:solidFill>
                  <a:srgbClr val="C00000"/>
                </a:solidFill>
              </a:rPr>
              <a:t>ροσ</a:t>
            </a:r>
            <a:r>
              <a:rPr dirty="0">
                <a:solidFill>
                  <a:srgbClr val="C00000"/>
                </a:solidFill>
              </a:rPr>
              <a:t>βασιμότητας</a:t>
            </a:r>
          </a:p>
          <a:p>
            <a:r>
              <a:rPr dirty="0" err="1">
                <a:solidFill>
                  <a:srgbClr val="C00000"/>
                </a:solidFill>
              </a:rPr>
              <a:t>Αν</a:t>
            </a:r>
            <a:r>
              <a:rPr dirty="0">
                <a:solidFill>
                  <a:srgbClr val="C00000"/>
                </a:solidFill>
              </a:rPr>
              <a:t>ακυκλωτικό σύστημα διαχείρισης απορριμμάτων</a:t>
            </a:r>
          </a:p>
          <a:p>
            <a:r>
              <a:rPr dirty="0" err="1">
                <a:solidFill>
                  <a:srgbClr val="C00000"/>
                </a:solidFill>
              </a:rPr>
              <a:t>Αξιο</a:t>
            </a:r>
            <a:r>
              <a:rPr dirty="0">
                <a:solidFill>
                  <a:srgbClr val="C00000"/>
                </a:solidFill>
              </a:rPr>
              <a:t>ποίηση ΑΠΕ σε βασικές λειτουργίες του χώρου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C00000"/>
                </a:solidFill>
              </a:rPr>
              <a:t>Β</a:t>
            </a:r>
            <a:r>
              <a:rPr lang="el-GR" dirty="0">
                <a:solidFill>
                  <a:srgbClr val="C00000"/>
                </a:solidFill>
              </a:rPr>
              <a:t>η</a:t>
            </a:r>
            <a:r>
              <a:rPr dirty="0">
                <a:solidFill>
                  <a:srgbClr val="C00000"/>
                </a:solidFill>
              </a:rPr>
              <a:t>ματα </a:t>
            </a:r>
            <a:r>
              <a:rPr dirty="0" err="1">
                <a:solidFill>
                  <a:srgbClr val="C00000"/>
                </a:solidFill>
              </a:rPr>
              <a:t>Υλο</a:t>
            </a:r>
            <a:r>
              <a:rPr dirty="0">
                <a:solidFill>
                  <a:srgbClr val="C00000"/>
                </a:solidFill>
              </a:rPr>
              <a:t>π</a:t>
            </a:r>
            <a:r>
              <a:rPr lang="el-GR" dirty="0">
                <a:solidFill>
                  <a:srgbClr val="C00000"/>
                </a:solidFill>
              </a:rPr>
              <a:t>οι</a:t>
            </a:r>
            <a:r>
              <a:rPr dirty="0" err="1">
                <a:solidFill>
                  <a:srgbClr val="C00000"/>
                </a:solidFill>
              </a:rPr>
              <a:t>ησης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Σχεδί</a:t>
            </a:r>
            <a:r>
              <a:rPr dirty="0">
                <a:solidFill>
                  <a:srgbClr val="C00000"/>
                </a:solidFill>
              </a:rPr>
              <a:t>αση μοντέλου στο Tinkercad</a:t>
            </a:r>
          </a:p>
          <a:p>
            <a:r>
              <a:rPr dirty="0">
                <a:solidFill>
                  <a:srgbClr val="C00000"/>
                </a:solidFill>
              </a:rPr>
              <a:t>2. </a:t>
            </a:r>
            <a:r>
              <a:rPr dirty="0" err="1">
                <a:solidFill>
                  <a:srgbClr val="C00000"/>
                </a:solidFill>
              </a:rPr>
              <a:t>Εκτύ</a:t>
            </a:r>
            <a:r>
              <a:rPr dirty="0">
                <a:solidFill>
                  <a:srgbClr val="C00000"/>
                </a:solidFill>
              </a:rPr>
              <a:t>πωση σε 3D printer</a:t>
            </a:r>
          </a:p>
          <a:p>
            <a:r>
              <a:rPr dirty="0">
                <a:solidFill>
                  <a:srgbClr val="C00000"/>
                </a:solidFill>
              </a:rPr>
              <a:t>3. </a:t>
            </a:r>
            <a:r>
              <a:rPr dirty="0" err="1">
                <a:solidFill>
                  <a:srgbClr val="C00000"/>
                </a:solidFill>
              </a:rPr>
              <a:t>Το</a:t>
            </a:r>
            <a:r>
              <a:rPr dirty="0">
                <a:solidFill>
                  <a:srgbClr val="C00000"/>
                </a:solidFill>
              </a:rPr>
              <a:t>ποθέτηση αισθητήρων και εξαρτημάτων</a:t>
            </a:r>
          </a:p>
          <a:p>
            <a:r>
              <a:rPr dirty="0">
                <a:solidFill>
                  <a:srgbClr val="C00000"/>
                </a:solidFill>
              </a:rPr>
              <a:t>4. </a:t>
            </a:r>
            <a:r>
              <a:rPr dirty="0" err="1">
                <a:solidFill>
                  <a:srgbClr val="C00000"/>
                </a:solidFill>
              </a:rPr>
              <a:t>Ρύθμιση</a:t>
            </a:r>
            <a:r>
              <a:rPr dirty="0">
                <a:solidFill>
                  <a:srgbClr val="C00000"/>
                </a:solidFill>
              </a:rPr>
              <a:t> και π</a:t>
            </a:r>
            <a:r>
              <a:rPr dirty="0" err="1">
                <a:solidFill>
                  <a:srgbClr val="C00000"/>
                </a:solidFill>
              </a:rPr>
              <a:t>ρογρ</a:t>
            </a:r>
            <a:r>
              <a:rPr dirty="0">
                <a:solidFill>
                  <a:srgbClr val="C00000"/>
                </a:solidFill>
              </a:rPr>
              <a:t>αμματισμός Arduino</a:t>
            </a:r>
          </a:p>
          <a:p>
            <a:r>
              <a:rPr dirty="0">
                <a:solidFill>
                  <a:srgbClr val="C00000"/>
                </a:solidFill>
              </a:rPr>
              <a:t>5. Πα</a:t>
            </a:r>
            <a:r>
              <a:rPr dirty="0" err="1">
                <a:solidFill>
                  <a:srgbClr val="C00000"/>
                </a:solidFill>
              </a:rPr>
              <a:t>ρουσί</a:t>
            </a:r>
            <a:r>
              <a:rPr dirty="0">
                <a:solidFill>
                  <a:srgbClr val="C00000"/>
                </a:solidFill>
              </a:rPr>
              <a:t>αση του τελικού έργου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E16B50-C8D1-DCFC-471A-D18A64CD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41" y="341387"/>
            <a:ext cx="7429499" cy="192643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C00000"/>
                </a:solidFill>
              </a:rPr>
              <a:t>Σχεδιαση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 err="1">
                <a:solidFill>
                  <a:srgbClr val="C00000"/>
                </a:solidFill>
              </a:rPr>
              <a:t>Χωρου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Θέση περιεχομένου 3" descr="Εικόνα που περιέχει κείμενο, στιγμιότυπο οθόνης, ορθογώνιο παραλληλόγραμμο, γραφιστικ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D22793B9-C58E-05CC-6209-5107061790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735" y="752168"/>
            <a:ext cx="5781367" cy="5727291"/>
          </a:xfr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905C4BA-C913-F18D-08C9-059C7260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102" y="618518"/>
            <a:ext cx="2371456" cy="5172682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lt"/>
                <a:cs typeface="+mn-lt"/>
              </a:rPr>
              <a:t>Η σχεδίαση αυτού του έργου επικεντρώνεται στη δημιουργία προσβάσιμου δημόσιου χώρου που θα εξυπηρετεί όλες τις ανάγκες του κόσμο, προσφέροντας ασφάλεια και άνεση με ιδιαίτερη έμφαση στα άτομα με αναπηρία.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71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065EA5-AB12-3346-F22C-2F728543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057" y="707923"/>
            <a:ext cx="7639014" cy="5722374"/>
          </a:xfrm>
        </p:spPr>
        <p:txBody>
          <a:bodyPr>
            <a:normAutofit fontScale="92500"/>
          </a:bodyPr>
          <a:lstStyle/>
          <a:p>
            <a:r>
              <a:rPr lang="el-GR" sz="3100" b="1" dirty="0">
                <a:solidFill>
                  <a:srgbClr val="C00000"/>
                </a:solidFill>
                <a:ea typeface="+mn-lt"/>
                <a:cs typeface="+mn-lt"/>
              </a:rPr>
              <a:t>Ο χώρος είναι εξοπλισμένος με μια ράμπα εισόδου, η οποία διασφαλίζει εύκολη και ασφαλή πρόσβαση για άτομα σε αναπηρικά </a:t>
            </a:r>
            <a:r>
              <a:rPr lang="el-GR" sz="3100" b="1" dirty="0" err="1">
                <a:solidFill>
                  <a:srgbClr val="C00000"/>
                </a:solidFill>
                <a:ea typeface="+mn-lt"/>
                <a:cs typeface="+mn-lt"/>
              </a:rPr>
              <a:t>αμαξίδια</a:t>
            </a:r>
            <a:r>
              <a:rPr lang="el-GR" sz="3100" b="1" dirty="0">
                <a:solidFill>
                  <a:srgbClr val="C00000"/>
                </a:solidFill>
                <a:ea typeface="+mn-lt"/>
                <a:cs typeface="+mn-lt"/>
              </a:rPr>
              <a:t> ή άτομα με κινητικές δυσκολίες. </a:t>
            </a:r>
          </a:p>
          <a:p>
            <a:r>
              <a:rPr lang="el-GR" sz="3100" b="1" dirty="0">
                <a:solidFill>
                  <a:srgbClr val="C00000"/>
                </a:solidFill>
                <a:ea typeface="+mn-lt"/>
                <a:cs typeface="+mn-lt"/>
              </a:rPr>
              <a:t>Ο εσωτερικός χώρος είναι σχεδιασμένος έτσι ώστε να προσφέρει άνεση και ευχέρεια κίνησης, με τις απαραίτητες ανέσεις τοποθετημένες σε κατάλληλες θέσεις για να εξυπηρετούν καλύτερα τα άτομα με περιορισμένη κινητικότητα.</a:t>
            </a:r>
            <a:endParaRPr lang="el-GR" sz="3100" b="1" dirty="0">
              <a:solidFill>
                <a:srgbClr val="C0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22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ορθογώνιο παραλληλόγραμμο, σκίτσο/σχέδιο, ζωγραφιά, 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409E56-F7FB-5857-6583-30D27FB74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39" y="250723"/>
            <a:ext cx="7123471" cy="64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1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Κύκλωμα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Κύκλωμα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κλωμα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198</TotalTime>
  <Words>339</Words>
  <Application>Microsoft Office PowerPoint</Application>
  <PresentationFormat>Προβολή στην οθόνη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Κύκλωμα</vt:lpstr>
      <vt:lpstr>PSAEK_PATRAS_APE_PLACE – Δημόσιος Χώρος με ΑΠΕ </vt:lpstr>
      <vt:lpstr>Σκοπος του εργου</vt:lpstr>
      <vt:lpstr>Περιγραφη εργου</vt:lpstr>
      <vt:lpstr>Τεχνολογικα Μεσα</vt:lpstr>
      <vt:lpstr>Καινοτομιες &amp; Χαρακτηριστικα</vt:lpstr>
      <vt:lpstr>Βηματα Υλοποιησης</vt:lpstr>
      <vt:lpstr>Σχεδιαση Χωρου</vt:lpstr>
      <vt:lpstr>Παρουσίαση του PowerPoint</vt:lpstr>
      <vt:lpstr>Παρουσίαση του PowerPoint</vt:lpstr>
      <vt:lpstr>Παρουσίαση του PowerPoint</vt:lpstr>
      <vt:lpstr>Αναμενομενα Οφέλη</vt:lpstr>
      <vt:lpstr>Συμπερασματα &amp; Μελλοντικές Δρασεις</vt:lpstr>
      <vt:lpstr>Ευχαριστιες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220124</dc:creator>
  <cp:keywords/>
  <dc:description>generated using python-pptx</dc:description>
  <cp:lastModifiedBy>Νεκτάριος Καζάνης</cp:lastModifiedBy>
  <cp:revision>8</cp:revision>
  <dcterms:created xsi:type="dcterms:W3CDTF">2013-01-27T09:14:16Z</dcterms:created>
  <dcterms:modified xsi:type="dcterms:W3CDTF">2025-06-14T15:34:56Z</dcterms:modified>
  <cp:category/>
</cp:coreProperties>
</file>